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4" r:id="rId6"/>
    <p:sldId id="275" r:id="rId7"/>
    <p:sldId id="276" r:id="rId8"/>
    <p:sldId id="279" r:id="rId9"/>
    <p:sldId id="282" r:id="rId10"/>
    <p:sldId id="260" r:id="rId11"/>
    <p:sldId id="277" r:id="rId12"/>
    <p:sldId id="278" r:id="rId13"/>
    <p:sldId id="283" r:id="rId14"/>
    <p:sldId id="285" r:id="rId15"/>
    <p:sldId id="284" r:id="rId16"/>
    <p:sldId id="269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jWO0rta+Bq+BygGLFnR+c1Wg6v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1256fa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df1256fa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1256fa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df1256fa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1310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1256fa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df1256fa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8782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2070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4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209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9935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1108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519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3341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613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0830" y="3657471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7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888" y="420785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7819" y="2831306"/>
            <a:ext cx="3836361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irebase@7.24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"/>
          <p:cNvCxnSpPr/>
          <p:nvPr/>
        </p:nvCxnSpPr>
        <p:spPr>
          <a:xfrm>
            <a:off x="2148840" y="5688148"/>
            <a:ext cx="7894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"/>
          <p:cNvSpPr txBox="1"/>
          <p:nvPr/>
        </p:nvSpPr>
        <p:spPr>
          <a:xfrm>
            <a:off x="4705587" y="5938540"/>
            <a:ext cx="27808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Insoo</a:t>
            </a:r>
            <a:r>
              <a:rPr lang="ko-KR" alt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altLang="ko-KR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Kim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2871047" y="4734527"/>
            <a:ext cx="645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 Application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Portfolio Project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1256fa64_0_0"/>
          <p:cNvSpPr txBox="1"/>
          <p:nvPr/>
        </p:nvSpPr>
        <p:spPr>
          <a:xfrm>
            <a:off x="124453" y="95250"/>
            <a:ext cx="116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 1 – Current State of Stripe Payments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7C5F21-D32E-49B2-93A1-A884F6B3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1" y="1052610"/>
            <a:ext cx="10833498" cy="52205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1256fa64_0_0"/>
          <p:cNvSpPr txBox="1"/>
          <p:nvPr/>
        </p:nvSpPr>
        <p:spPr>
          <a:xfrm>
            <a:off x="124453" y="95250"/>
            <a:ext cx="116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 2 – Checkout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B2D4F4-3B3F-479A-A485-E9B7C094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16" y="813690"/>
            <a:ext cx="8218967" cy="55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25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1256fa64_0_0"/>
          <p:cNvSpPr txBox="1"/>
          <p:nvPr/>
        </p:nvSpPr>
        <p:spPr>
          <a:xfrm>
            <a:off x="124453" y="95250"/>
            <a:ext cx="116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 3 – Updated State of Stripe Payments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946ACF-73CF-43DE-9B16-708E74EB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2" y="1126361"/>
            <a:ext cx="10679015" cy="511563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13CD7F-92A6-4FDE-999B-44A0F2A74837}"/>
              </a:ext>
            </a:extLst>
          </p:cNvPr>
          <p:cNvSpPr/>
          <p:nvPr/>
        </p:nvSpPr>
        <p:spPr>
          <a:xfrm>
            <a:off x="3179135" y="4008474"/>
            <a:ext cx="8112642" cy="58479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8BAD23D3-27DC-47C1-A63A-FB99831AC547}"/>
              </a:ext>
            </a:extLst>
          </p:cNvPr>
          <p:cNvSpPr/>
          <p:nvPr/>
        </p:nvSpPr>
        <p:spPr>
          <a:xfrm>
            <a:off x="10462438" y="3221665"/>
            <a:ext cx="1271716" cy="584791"/>
          </a:xfrm>
          <a:prstGeom prst="wedgeRoundRectCallout">
            <a:avLst>
              <a:gd name="adj1" fmla="val -47098"/>
              <a:gd name="adj2" fmla="val 84318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Success!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0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4 – Description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(1/3)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Payment service provider</a:t>
            </a:r>
            <a:endParaRPr lang="en-I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Stripe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Easy to implement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Free test mode is available, without incurring any charge.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Dummy card can be used to develop your payment logic.</a:t>
            </a:r>
          </a:p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endParaRPr lang="en-US" altLang="ko-KR" sz="2800"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rabi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36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 – Description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(2/3)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Mechanism</a:t>
            </a:r>
            <a:endParaRPr lang="en-I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How does it work?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Create Stripe account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Your secret key of Stripe can be found under API keys section.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Set your secret key in /backend/api/order/controllers/Order.js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Set your publishable key in /pages/checkout.js</a:t>
            </a:r>
          </a:p>
          <a:p>
            <a:pPr marL="571500" lvl="1">
              <a:lnSpc>
                <a:spcPct val="90000"/>
              </a:lnSpc>
              <a:spcBef>
                <a:spcPts val="500"/>
              </a:spcBef>
              <a:buSzPts val="1800"/>
              <a:defRPr/>
            </a:pPr>
            <a:r>
              <a:rPr lang="en-US" altLang="ko-KR" sz="2400">
                <a:latin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en-US" altLang="ko-KR" sz="2400">
                <a:latin typeface="Calibri"/>
                <a:cs typeface="Calibri"/>
                <a:sym typeface="Calibri"/>
              </a:rPr>
              <a:t> Referring /components/checkoutForm.js, Stripe seems to use JSON Web Token to identify client.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1085850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rabicPeriod"/>
              <a:defRPr/>
            </a:pPr>
            <a:endParaRPr lang="en-US" altLang="ko-KR" sz="2400"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D96544-830A-4700-A164-8A4C9CD8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001" y="557015"/>
            <a:ext cx="2158545" cy="27365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A20F6F-9ADC-4CEC-AC5B-F246C282F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002" y="3676770"/>
            <a:ext cx="2158545" cy="25220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995A45-F716-4154-B450-A7D872872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256" y="3943331"/>
            <a:ext cx="5835543" cy="28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9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 6 – Description (3/3): Challenge &amp; Overcome</a:t>
            </a:r>
            <a:endParaRPr lang="en-IN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lang="en-US" altLang="ko-KR" sz="2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Challenges &amp; overcome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Stripe surely works as breeze. Even though, payment processing is my first encounter in coding, it works like charm.</a:t>
            </a: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2E5D7-3443-4E47-A0D3-175C96CFA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82" y="2605275"/>
            <a:ext cx="7570381" cy="401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62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/>
        </p:nvSpPr>
        <p:spPr>
          <a:xfrm>
            <a:off x="1285016" y="4904655"/>
            <a:ext cx="96219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1: Front-End Architecture, Authentication, And App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Overview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10A135C-E2AB-48DD-8475-A616B238D7DC}"/>
              </a:ext>
            </a:extLst>
          </p:cNvPr>
          <p:cNvSpPr/>
          <p:nvPr/>
        </p:nvSpPr>
        <p:spPr>
          <a:xfrm>
            <a:off x="361508" y="2764465"/>
            <a:ext cx="329609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HTML, React w/ Next.js</a:t>
            </a:r>
          </a:p>
          <a:p>
            <a:pPr algn="ctr"/>
            <a:r>
              <a:rPr lang="en-US" altLang="ko-KR" sz="1800">
                <a:solidFill>
                  <a:srgbClr val="000000"/>
                </a:solidFill>
                <a:latin typeface="Arial"/>
                <a:ea typeface="맑은 고딕" panose="020B0503020000020004" pitchFamily="50" charset="-127"/>
              </a:rPr>
              <a:t>Web client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D7681C0-A22F-47D0-AA8D-9B746C35756F}"/>
              </a:ext>
            </a:extLst>
          </p:cNvPr>
          <p:cNvSpPr/>
          <p:nvPr/>
        </p:nvSpPr>
        <p:spPr>
          <a:xfrm>
            <a:off x="4416054" y="2764465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My API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Apollo, GraphQL on Node.js web server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5FCA60-1EF6-46B2-9DE4-029C155A6F56}"/>
              </a:ext>
            </a:extLst>
          </p:cNvPr>
          <p:cNvSpPr/>
          <p:nvPr/>
        </p:nvSpPr>
        <p:spPr>
          <a:xfrm>
            <a:off x="7471141" y="900224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Stripe</a:t>
            </a:r>
          </a:p>
          <a:p>
            <a:pPr algn="ctr"/>
            <a:r>
              <a:rPr lang="en-US" altLang="ko-KR" sz="1800">
                <a:solidFill>
                  <a:schemeClr val="tx1"/>
                </a:solidFill>
              </a:rPr>
              <a:t>Payment</a:t>
            </a:r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1BE553-F599-4304-A8FC-A02D1EF967BA}"/>
              </a:ext>
            </a:extLst>
          </p:cNvPr>
          <p:cNvSpPr/>
          <p:nvPr/>
        </p:nvSpPr>
        <p:spPr>
          <a:xfrm>
            <a:off x="7471141" y="2647499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Strapi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Back-end DB</a:t>
            </a:r>
          </a:p>
          <a:p>
            <a:pPr algn="ctr"/>
            <a:r>
              <a:rPr lang="en-US" altLang="ko-KR" sz="1800">
                <a:solidFill>
                  <a:srgbClr val="000000"/>
                </a:solidFill>
                <a:latin typeface="Arial"/>
                <a:ea typeface="맑은 고딕" panose="020B0503020000020004" pitchFamily="50" charset="-127"/>
              </a:rPr>
              <a:t>&amp; </a:t>
            </a: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80C5DE-EBE4-492E-8AC0-065A819EA7F4}"/>
              </a:ext>
            </a:extLst>
          </p:cNvPr>
          <p:cNvSpPr/>
          <p:nvPr/>
        </p:nvSpPr>
        <p:spPr>
          <a:xfrm>
            <a:off x="9558668" y="4331870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Google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OAuth2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F52A52-F30C-4356-B0C9-0ABD92B61E80}"/>
              </a:ext>
            </a:extLst>
          </p:cNvPr>
          <p:cNvSpPr/>
          <p:nvPr/>
        </p:nvSpPr>
        <p:spPr>
          <a:xfrm>
            <a:off x="7471141" y="4331870"/>
            <a:ext cx="2296632" cy="1329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Password</a:t>
            </a:r>
          </a:p>
          <a:p>
            <a:pPr algn="ctr"/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Authenticaion</a:t>
            </a:r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CD3B1-8F41-47B3-AC5D-69E42B9A99E3}"/>
              </a:ext>
            </a:extLst>
          </p:cNvPr>
          <p:cNvSpPr txBox="1"/>
          <p:nvPr/>
        </p:nvSpPr>
        <p:spPr>
          <a:xfrm>
            <a:off x="988828" y="5839420"/>
            <a:ext cx="2041451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Front-end</a:t>
            </a:r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E04B0-016C-4067-9D97-C7B47BF4DD4B}"/>
              </a:ext>
            </a:extLst>
          </p:cNvPr>
          <p:cNvSpPr txBox="1"/>
          <p:nvPr/>
        </p:nvSpPr>
        <p:spPr>
          <a:xfrm>
            <a:off x="4543644" y="5839420"/>
            <a:ext cx="2041451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Middleware</a:t>
            </a:r>
            <a:endParaRPr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44127-1F8C-40C4-A0A7-1D3C5EDC7DCB}"/>
              </a:ext>
            </a:extLst>
          </p:cNvPr>
          <p:cNvSpPr txBox="1"/>
          <p:nvPr/>
        </p:nvSpPr>
        <p:spPr>
          <a:xfrm>
            <a:off x="8098460" y="5839420"/>
            <a:ext cx="2041451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/>
              <a:t>Back-end</a:t>
            </a:r>
            <a:endParaRPr lang="ko-KR" altLang="en-US" sz="20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6D2E9B-E4F7-400C-A338-60CFD0982D00}"/>
              </a:ext>
            </a:extLst>
          </p:cNvPr>
          <p:cNvCxnSpPr/>
          <p:nvPr/>
        </p:nvCxnSpPr>
        <p:spPr>
          <a:xfrm>
            <a:off x="4029743" y="900224"/>
            <a:ext cx="0" cy="542614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16E247-8173-4E60-A483-1D0C8CC53648}"/>
              </a:ext>
            </a:extLst>
          </p:cNvPr>
          <p:cNvCxnSpPr/>
          <p:nvPr/>
        </p:nvCxnSpPr>
        <p:spPr>
          <a:xfrm>
            <a:off x="7095464" y="900224"/>
            <a:ext cx="0" cy="542614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FC8EC65-662B-4A0D-99D0-73748618B476}"/>
              </a:ext>
            </a:extLst>
          </p:cNvPr>
          <p:cNvCxnSpPr>
            <a:cxnSpLocks/>
          </p:cNvCxnSpPr>
          <p:nvPr/>
        </p:nvCxnSpPr>
        <p:spPr>
          <a:xfrm>
            <a:off x="3682414" y="3407735"/>
            <a:ext cx="69465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E6E1DEF-7917-4353-9764-81B661F04B0C}"/>
              </a:ext>
            </a:extLst>
          </p:cNvPr>
          <p:cNvCxnSpPr>
            <a:cxnSpLocks/>
          </p:cNvCxnSpPr>
          <p:nvPr/>
        </p:nvCxnSpPr>
        <p:spPr>
          <a:xfrm>
            <a:off x="6748135" y="3429000"/>
            <a:ext cx="69465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F6DA4A-0DEC-4C48-8395-EE996C24E228}"/>
              </a:ext>
            </a:extLst>
          </p:cNvPr>
          <p:cNvCxnSpPr>
            <a:cxnSpLocks/>
          </p:cNvCxnSpPr>
          <p:nvPr/>
        </p:nvCxnSpPr>
        <p:spPr>
          <a:xfrm flipV="1">
            <a:off x="6776483" y="2229294"/>
            <a:ext cx="666309" cy="905538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BFA06B1-FA7C-4D51-B6AD-D9EA8D3B9007}"/>
              </a:ext>
            </a:extLst>
          </p:cNvPr>
          <p:cNvCxnSpPr>
            <a:cxnSpLocks/>
          </p:cNvCxnSpPr>
          <p:nvPr/>
        </p:nvCxnSpPr>
        <p:spPr>
          <a:xfrm>
            <a:off x="6811933" y="3840118"/>
            <a:ext cx="630859" cy="788589"/>
          </a:xfrm>
          <a:prstGeom prst="straightConnector1">
            <a:avLst/>
          </a:prstGeom>
          <a:ln w="69850">
            <a:solidFill>
              <a:schemeClr val="accent3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71F3B102-66E5-4B67-ADBA-3D9CB7B12D9E}"/>
              </a:ext>
            </a:extLst>
          </p:cNvPr>
          <p:cNvSpPr/>
          <p:nvPr/>
        </p:nvSpPr>
        <p:spPr>
          <a:xfrm>
            <a:off x="5585630" y="4419147"/>
            <a:ext cx="1254650" cy="523220"/>
          </a:xfrm>
          <a:prstGeom prst="wedgeRoundRectCallout">
            <a:avLst>
              <a:gd name="adj1" fmla="val 64319"/>
              <a:gd name="adj2" fmla="val -8018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Optional</a:t>
            </a:r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5A44A03C-F9FF-48B3-8002-E72A1BAEA531}"/>
              </a:ext>
            </a:extLst>
          </p:cNvPr>
          <p:cNvSpPr/>
          <p:nvPr/>
        </p:nvSpPr>
        <p:spPr>
          <a:xfrm>
            <a:off x="680484" y="1052623"/>
            <a:ext cx="2743198" cy="132907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Web pages for restaurant order management</a:t>
            </a:r>
            <a:endParaRPr lang="ko-KR" altLang="en-US"/>
          </a:p>
        </p:txBody>
      </p:sp>
      <p:sp>
        <p:nvSpPr>
          <p:cNvPr id="28" name="생각 풍선: 구름 모양 27">
            <a:extLst>
              <a:ext uri="{FF2B5EF4-FFF2-40B4-BE49-F238E27FC236}">
                <a16:creationId xmlns:a16="http://schemas.microsoft.com/office/drawing/2014/main" id="{BD75A3D8-0EA6-4F1E-B699-96055952459A}"/>
              </a:ext>
            </a:extLst>
          </p:cNvPr>
          <p:cNvSpPr/>
          <p:nvPr/>
        </p:nvSpPr>
        <p:spPr>
          <a:xfrm>
            <a:off x="4157344" y="1066800"/>
            <a:ext cx="2743198" cy="132907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API end-points for web functions</a:t>
            </a:r>
            <a:endParaRPr lang="ko-KR" altLang="en-US"/>
          </a:p>
        </p:txBody>
      </p:sp>
      <p:sp>
        <p:nvSpPr>
          <p:cNvPr id="29" name="생각 풍선: 구름 모양 28">
            <a:extLst>
              <a:ext uri="{FF2B5EF4-FFF2-40B4-BE49-F238E27FC236}">
                <a16:creationId xmlns:a16="http://schemas.microsoft.com/office/drawing/2014/main" id="{778E98C8-C5DE-449F-A993-872365F4B978}"/>
              </a:ext>
            </a:extLst>
          </p:cNvPr>
          <p:cNvSpPr/>
          <p:nvPr/>
        </p:nvSpPr>
        <p:spPr>
          <a:xfrm>
            <a:off x="9895368" y="875684"/>
            <a:ext cx="2204478" cy="1329070"/>
          </a:xfrm>
          <a:prstGeom prst="cloudCallout">
            <a:avLst>
              <a:gd name="adj1" fmla="val -52314"/>
              <a:gd name="adj2" fmla="val 321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Credit card payment processing</a:t>
            </a:r>
            <a:endParaRPr lang="ko-KR" altLang="en-US"/>
          </a:p>
        </p:txBody>
      </p:sp>
      <p:sp>
        <p:nvSpPr>
          <p:cNvPr id="30" name="생각 풍선: 구름 모양 29">
            <a:extLst>
              <a:ext uri="{FF2B5EF4-FFF2-40B4-BE49-F238E27FC236}">
                <a16:creationId xmlns:a16="http://schemas.microsoft.com/office/drawing/2014/main" id="{914F6205-7F65-44B2-8B96-788FB3310428}"/>
              </a:ext>
            </a:extLst>
          </p:cNvPr>
          <p:cNvSpPr/>
          <p:nvPr/>
        </p:nvSpPr>
        <p:spPr>
          <a:xfrm>
            <a:off x="9895368" y="2603777"/>
            <a:ext cx="2204478" cy="1329070"/>
          </a:xfrm>
          <a:prstGeom prst="cloudCallout">
            <a:avLst>
              <a:gd name="adj1" fmla="val -52314"/>
              <a:gd name="adj2" fmla="val 31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Password authentication &amp; DB for restaurnats, dishes &amp; orders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1 –Registered Users on Strapi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2EF88A-B8A3-4A1C-9761-857923E4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58" y="864872"/>
            <a:ext cx="10354883" cy="52946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2 –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Successful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by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DBC593-02FE-463C-864E-889B2563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73" y="806900"/>
            <a:ext cx="7527853" cy="52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6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3 –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Successful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by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(1/2)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90208E-3F31-45F0-8174-B54EB53CA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31" y="836449"/>
            <a:ext cx="8347938" cy="580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0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4 –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Successful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by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(2/2)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9E1709-9487-4731-B3EC-38F83BA4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18" y="877276"/>
            <a:ext cx="8282763" cy="57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3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5 – Description </a:t>
            </a: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(1/2)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Why choose? </a:t>
            </a:r>
            <a:endParaRPr lang="en-I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>
              <a:lnSpc>
                <a:spcPct val="90000"/>
              </a:lnSpc>
              <a:spcBef>
                <a:spcPts val="1000"/>
              </a:spcBef>
              <a:buSzPts val="1800"/>
              <a:buFont typeface="+mj-lt"/>
              <a:buAutoNum type="arabi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Two+ approaches of authentication &amp; Why choose?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Strapi: account mgmt. integrated w/back-end DB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Google: Easy &amp; secure implementation by Firebase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400">
                <a:latin typeface="Calibri"/>
                <a:cs typeface="Calibri"/>
                <a:sym typeface="Calibri"/>
              </a:rPr>
              <a:t>Firebase: Variety of auth. methods like password, Google, Facebook etc.</a:t>
            </a: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1C055-7AC0-43C6-9B07-602F066D5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" y="3027413"/>
            <a:ext cx="11183911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2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AD077F-D1E8-4B1E-B217-18301BDA8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41"/>
          <a:stretch/>
        </p:blipFill>
        <p:spPr>
          <a:xfrm>
            <a:off x="1040692" y="4270284"/>
            <a:ext cx="8376210" cy="2268739"/>
          </a:xfrm>
          <a:prstGeom prst="rect">
            <a:avLst/>
          </a:prstGeom>
        </p:spPr>
      </p:pic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n-IN" alt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 6 – Description (2/2): Challenge &amp; Overcome</a:t>
            </a:r>
            <a:endParaRPr lang="en-IN" altLang="ko-K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ABDE58C-7B61-4E00-B6DF-E807EF809C76}"/>
              </a:ext>
            </a:extLst>
          </p:cNvPr>
          <p:cNvSpPr txBox="1">
            <a:spLocks/>
          </p:cNvSpPr>
          <p:nvPr/>
        </p:nvSpPr>
        <p:spPr>
          <a:xfrm>
            <a:off x="540489" y="1253331"/>
            <a:ext cx="10985204" cy="49454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lang="en-US" altLang="ko-KR" sz="2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Challenges &amp; overcome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Strapi: None, for already practiced in the course.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Google &amp; Firebase: Firebase initialization code is different by npm pkg versions. Used </a:t>
            </a:r>
            <a:r>
              <a:rPr lang="en-US" altLang="ko-KR" sz="2800">
                <a:latin typeface="Calibri"/>
                <a:cs typeface="Calibri"/>
                <a:sym typeface="Calibri"/>
                <a:hlinkClick r:id="rId4"/>
              </a:rPr>
              <a:t>firebase@7.24.0</a:t>
            </a:r>
            <a:r>
              <a:rPr lang="en-US" altLang="ko-KR" sz="2800">
                <a:latin typeface="Calibri"/>
                <a:cs typeface="Calibri"/>
                <a:sym typeface="Calibri"/>
              </a:rPr>
              <a:t> instead of the most current version of 9.x. In near future, will follow up ver.9 for my updated code.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r>
              <a:rPr lang="en-US" altLang="ko-KR" sz="2800">
                <a:highlight>
                  <a:srgbClr val="FFFF00"/>
                </a:highlight>
                <a:latin typeface="Calibri"/>
                <a:cs typeface="Calibri"/>
                <a:sym typeface="Calibri"/>
              </a:rPr>
              <a:t>login state mgmt</a:t>
            </a:r>
            <a:r>
              <a:rPr lang="en-US" altLang="ko-KR" sz="2800">
                <a:latin typeface="Calibri"/>
                <a:cs typeface="Calibri"/>
                <a:sym typeface="Calibri"/>
              </a:rPr>
              <a:t>.: React context is not working as my intention.</a:t>
            </a:r>
          </a:p>
          <a:p>
            <a:pPr marL="571500" lvl="1">
              <a:lnSpc>
                <a:spcPct val="90000"/>
              </a:lnSpc>
              <a:spcBef>
                <a:spcPts val="500"/>
              </a:spcBef>
              <a:buSzPts val="1800"/>
              <a:defRPr/>
            </a:pPr>
            <a:r>
              <a:rPr lang="en-US" altLang="ko-KR" sz="2800">
                <a:latin typeface="Calibri"/>
                <a:cs typeface="Calibri"/>
                <a:sym typeface="Calibri"/>
              </a:rPr>
              <a:t>                                                                                            </a:t>
            </a:r>
            <a:r>
              <a:rPr lang="en-US" altLang="ko-KR" sz="2800">
                <a:highlight>
                  <a:srgbClr val="FFFF00"/>
                </a:highlight>
                <a:latin typeface="Calibri"/>
                <a:cs typeface="Calibri"/>
                <a:sym typeface="Calibri"/>
              </a:rPr>
              <a:t>NOT yet solved.</a:t>
            </a:r>
          </a:p>
          <a:p>
            <a:pPr marL="1085850" lvl="1" indent="-514350">
              <a:lnSpc>
                <a:spcPct val="90000"/>
              </a:lnSpc>
              <a:spcBef>
                <a:spcPts val="500"/>
              </a:spcBef>
              <a:buSzPts val="1800"/>
              <a:buFont typeface="+mj-lt"/>
              <a:buAutoNum type="alphaU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4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en-US" altLang="ko-KR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628650" lvl="2" indent="-5143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+mj-lt"/>
              <a:buAutoNum type="arabicPeriod"/>
              <a:defRPr/>
            </a:pPr>
            <a:endParaRPr lang="ko-KR" altLang="en-US" sz="280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12942"/>
      </p:ext>
    </p:extLst>
  </p:cSld>
  <p:clrMapOvr>
    <a:masterClrMapping/>
  </p:clrMapOvr>
</p:sld>
</file>

<file path=ppt/theme/theme1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428</Words>
  <Application>Microsoft Office PowerPoint</Application>
  <PresentationFormat>와이드스크린</PresentationFormat>
  <Paragraphs>79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1_MIT 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 Shilpiya</dc:creator>
  <cp:lastModifiedBy>Insoo Kim</cp:lastModifiedBy>
  <cp:revision>45</cp:revision>
  <dcterms:created xsi:type="dcterms:W3CDTF">2018-11-05T13:58:18Z</dcterms:created>
  <dcterms:modified xsi:type="dcterms:W3CDTF">2021-09-29T16:17:18Z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